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Office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Master"/>
  </p:sldMasterIdLst>
  <p:sldIdLst>
    <p:sldId id="256" r:id="rIdSlide1"/>
    <p:sldId id="257" r:id="rIdSlide2"/>
    <p:sldId id="258" r:id="rIdSlide3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Master" Type="http://schemas.openxmlformats.org/officeDocument/2006/relationships/slideMaster" Target="slideMasters/slideMaster1.xml"/><Relationship Id="rIdSlide1" Type="http://schemas.openxmlformats.org/officeDocument/2006/relationships/slide" Target="slides/slide1.xml"/><Relationship Id="rIdSlide2" Type="http://schemas.openxmlformats.org/officeDocument/2006/relationships/slide" Target="slides/slide2.xml"/><Relationship Id="rIdSlide3" Type="http://schemas.openxmlformats.org/officeDocument/2006/relationships/slide" Target="slides/slide3.xml"/></Relationships>
</file>

<file path=ppt/slideLayouts/_rels/slideLayout1.xml.rels><?xml version="1.0" encoding="UTF-8" standalone="yes"?><Relationships xmlns="http://schemas.openxmlformats.org/package/2006/relationships"><Relationship Id="rIdMaster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Relationship Id="rIdTheme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Neighborhoo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Layout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Relationship Id="rIdImage" Type="http://schemas.openxmlformats.org/officeDocument/2006/relationships/image" Target="../media/artwork.png"/></Relationships>
</file>

<file path=ppt/slides/_rels/slide3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Neighborhood Stud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62000" y="685800"/>
            <a:ext cx="10668000" cy="1092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spcAft>
                <a:spcPts val="1400"/>
              </a:spcAft>
            </a:pPr>
            <a:r>
              <a:rPr lang="en-US" sz="3600">
                <a:solidFill>
                  <a:schemeClr val="accent1"/>
                </a:solidFill>
                <a:latin typeface="Inter"/>
              </a:rPr>
              <a:t>Neighborhood Studio</a:t>
            </a:r>
          </a:p>
        </p:txBody>
      </p:sp>
      <p:sp>
        <p:nvSpPr>
          <p:cNvPr id="3" name="Body"/>
          <p:cNvSpPr txBox="1"/>
          <p:nvPr/>
        </p:nvSpPr>
        <p:spPr>
          <a:xfrm>
            <a:off x="762000" y="2159000"/>
            <a:ext cx="10668000" cy="368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spcAft>
                <a:spcPts val="1400"/>
              </a:spcAft>
            </a:pPr>
            <a:r>
              <a:rPr lang="en-US" sz="2200">
                <a:solidFill>
                  <a:schemeClr val="tx1"/>
                </a:solidFill>
                <a:latin typeface="Inter"/>
              </a:rPr>
              <a:t>A small space for shared ideas</a:t>
            </a:r>
          </a:p>
          <a:p>
            <a:pPr>
              <a:spcAft>
                <a:spcPts val="1400"/>
              </a:spcAft>
            </a:pPr>
            <a:r>
              <a:rPr lang="en-US" sz="2200">
                <a:solidFill>
                  <a:schemeClr val="tx1"/>
                </a:solidFill>
                <a:latin typeface="Inter"/>
              </a:rPr>
              <a:t>An original three-slide FreeKitBox sample</a:t>
            </a:r>
          </a:p>
        </p:txBody>
      </p:sp>
      <p:sp>
        <p:nvSpPr>
          <p:cNvPr id="5" name="Footer"/>
          <p:cNvSpPr txBox="1"/>
          <p:nvPr/>
        </p:nvSpPr>
        <p:spPr>
          <a:xfrm>
            <a:off x="762000" y="62738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spcAft>
                <a:spcPts val="1400"/>
              </a:spcAft>
            </a:pPr>
            <a:r>
              <a:rPr lang="en-US" sz="1200">
                <a:solidFill>
                  <a:schemeClr val="tx1"/>
                </a:solidFill>
                <a:latin typeface="Inter"/>
              </a:rPr>
              <a:t>1 / 3  •  Original FreeKitBox sample — CC0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ke room for ma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62000" y="685800"/>
            <a:ext cx="10668000" cy="1092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spcAft>
                <a:spcPts val="1400"/>
              </a:spcAft>
            </a:pPr>
            <a:r>
              <a:rPr lang="en-US" sz="3600">
                <a:solidFill>
                  <a:schemeClr val="accent1"/>
                </a:solidFill>
                <a:latin typeface="Inter"/>
              </a:rPr>
              <a:t>Make room for making</a:t>
            </a:r>
          </a:p>
        </p:txBody>
      </p:sp>
      <p:sp>
        <p:nvSpPr>
          <p:cNvPr id="3" name="Body"/>
          <p:cNvSpPr txBox="1"/>
          <p:nvPr/>
        </p:nvSpPr>
        <p:spPr>
          <a:xfrm>
            <a:off x="762000" y="2159000"/>
            <a:ext cx="5588000" cy="368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spcAft>
                <a:spcPts val="1400"/>
              </a:spcAft>
            </a:pPr>
            <a:r>
              <a:rPr lang="en-US" sz="2200">
                <a:solidFill>
                  <a:schemeClr val="tx1"/>
                </a:solidFill>
                <a:latin typeface="Inter"/>
              </a:rPr>
              <a:t>Bring one idea and one useful material.</a:t>
            </a:r>
          </a:p>
          <a:p>
            <a:pPr>
              <a:spcAft>
                <a:spcPts val="1400"/>
              </a:spcAft>
            </a:pPr>
            <a:r>
              <a:rPr lang="en-US" sz="2200">
                <a:solidFill>
                  <a:schemeClr val="tx1"/>
                </a:solidFill>
                <a:latin typeface="Inter"/>
              </a:rPr>
              <a:t>Share a table, try a shape, and trade a skill.</a:t>
            </a:r>
          </a:p>
          <a:p>
            <a:pPr>
              <a:spcAft>
                <a:spcPts val="1400"/>
              </a:spcAft>
            </a:pPr>
            <a:r>
              <a:rPr lang="en-US" sz="2200">
                <a:solidFill>
                  <a:schemeClr val="tx1"/>
                </a:solidFill>
                <a:latin typeface="Inter"/>
              </a:rPr>
              <a:t>The illustration is original geometric artwork.</a:t>
            </a:r>
          </a:p>
        </p:txBody>
      </p:sp>
      <p:pic>
        <p:nvPicPr>
          <p:cNvPr id="4" name="Original geometric artwork" descr="Orange circle on a blue and cream field"/>
          <p:cNvPicPr>
            <a:picLocks noChangeAspect="1"/>
          </p:cNvPicPr>
          <p:nvPr/>
        </p:nvPicPr>
        <p:blipFill>
          <a:blip r:embed="rIdImage"/>
          <a:stretch>
            <a:fillRect/>
          </a:stretch>
        </p:blipFill>
        <p:spPr>
          <a:xfrm>
            <a:off x="6985000" y="2032000"/>
            <a:ext cx="4064000" cy="3048000"/>
          </a:xfrm>
          <a:prstGeom prst="rect">
            <a:avLst/>
          </a:prstGeom>
        </p:spPr>
      </p:pic>
      <p:sp>
        <p:nvSpPr>
          <p:cNvPr id="5" name="Footer"/>
          <p:cNvSpPr txBox="1"/>
          <p:nvPr/>
        </p:nvSpPr>
        <p:spPr>
          <a:xfrm>
            <a:off x="762000" y="62738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spcAft>
                <a:spcPts val="1400"/>
              </a:spcAft>
            </a:pPr>
            <a:r>
              <a:rPr lang="en-US" sz="1200">
                <a:solidFill>
                  <a:schemeClr val="tx1"/>
                </a:solidFill>
                <a:latin typeface="Inter"/>
              </a:rPr>
              <a:t>2 / 3  •  Original FreeKitBox sample — CC0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tart with one aftern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62000" y="685800"/>
            <a:ext cx="10668000" cy="1092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spcAft>
                <a:spcPts val="1400"/>
              </a:spcAft>
            </a:pPr>
            <a:r>
              <a:rPr lang="en-US" sz="3600">
                <a:solidFill>
                  <a:schemeClr val="accent1"/>
                </a:solidFill>
                <a:latin typeface="Inter"/>
              </a:rPr>
              <a:t>Start with one afternoon</a:t>
            </a:r>
          </a:p>
        </p:txBody>
      </p:sp>
      <p:sp>
        <p:nvSpPr>
          <p:cNvPr id="3" name="Body"/>
          <p:cNvSpPr txBox="1"/>
          <p:nvPr/>
        </p:nvSpPr>
        <p:spPr>
          <a:xfrm>
            <a:off x="762000" y="2159000"/>
            <a:ext cx="10668000" cy="368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spcAft>
                <a:spcPts val="1400"/>
              </a:spcAft>
            </a:pPr>
            <a:r>
              <a:rPr lang="en-US" sz="2200">
                <a:solidFill>
                  <a:schemeClr val="tx1"/>
                </a:solidFill>
                <a:latin typeface="Inter"/>
              </a:rPr>
              <a:t>Choose a place and invite a few neighbors.</a:t>
            </a:r>
          </a:p>
          <a:p>
            <a:pPr>
              <a:spcAft>
                <a:spcPts val="1400"/>
              </a:spcAft>
            </a:pPr>
            <a:r>
              <a:rPr lang="en-US" sz="2200">
                <a:solidFill>
                  <a:schemeClr val="tx1"/>
                </a:solidFill>
                <a:latin typeface="Inter"/>
              </a:rPr>
              <a:t>Set up three tables: draw, build, and share.</a:t>
            </a:r>
          </a:p>
          <a:p>
            <a:pPr>
              <a:spcAft>
                <a:spcPts val="1400"/>
              </a:spcAft>
            </a:pPr>
            <a:r>
              <a:rPr lang="en-US" sz="2200">
                <a:solidFill>
                  <a:schemeClr val="tx1"/>
                </a:solidFill>
                <a:latin typeface="Inter"/>
              </a:rPr>
              <a:t>Leave with a small object and a new connection.</a:t>
            </a:r>
          </a:p>
        </p:txBody>
      </p:sp>
      <p:sp>
        <p:nvSpPr>
          <p:cNvPr id="5" name="Footer"/>
          <p:cNvSpPr txBox="1"/>
          <p:nvPr/>
        </p:nvSpPr>
        <p:spPr>
          <a:xfrm>
            <a:off x="762000" y="62738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spcAft>
                <a:spcPts val="1400"/>
              </a:spcAft>
            </a:pPr>
            <a:r>
              <a:rPr lang="en-US" sz="1200">
                <a:solidFill>
                  <a:schemeClr val="tx1"/>
                </a:solidFill>
                <a:latin typeface="Inter"/>
              </a:rPr>
              <a:t>3 / 3  •  Original FreeKitBox sample — CC0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ighborhood">
  <a:themeElements>
    <a:clrScheme name="Neighborhood">
      <a:dk1>
        <a:srgbClr val="1E2B3C"/>
      </a:dk1>
      <a:lt1>
        <a:srgbClr val="FFFFFF"/>
      </a:lt1>
      <a:dk2>
        <a:srgbClr val="235078"/>
      </a:dk2>
      <a:lt2>
        <a:srgbClr val="F5F0E3"/>
      </a:lt2>
      <a:accent1>
        <a:srgbClr val="235078"/>
      </a:accent1>
      <a:accent2>
        <a:srgbClr val="EF7043"/>
      </a:accent2>
      <a:accent3>
        <a:srgbClr val="2EA36F"/>
      </a:accent3>
      <a:accent4>
        <a:srgbClr val="8A5CD8"/>
      </a:accent4>
      <a:accent5>
        <a:srgbClr val="D83F6B"/>
      </a:accent5>
      <a:accent6>
        <a:srgbClr val="E3B21C"/>
      </a:accent6>
      <a:hlink>
        <a:srgbClr val="2E6FD8"/>
      </a:hlink>
      <a:folHlink>
        <a:srgbClr val="7A5BA6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Neighborhood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